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82" r:id="rId3"/>
    <p:sldId id="318" r:id="rId4"/>
    <p:sldId id="314" r:id="rId5"/>
    <p:sldId id="284" r:id="rId6"/>
    <p:sldId id="316" r:id="rId7"/>
    <p:sldId id="285" r:id="rId8"/>
    <p:sldId id="319" r:id="rId9"/>
    <p:sldId id="317" r:id="rId10"/>
    <p:sldId id="315" r:id="rId11"/>
    <p:sldId id="289" r:id="rId12"/>
    <p:sldId id="290" r:id="rId13"/>
    <p:sldId id="291" r:id="rId14"/>
    <p:sldId id="292" r:id="rId15"/>
    <p:sldId id="293" r:id="rId16"/>
    <p:sldId id="294" r:id="rId17"/>
    <p:sldId id="295" r:id="rId18"/>
    <p:sldId id="296" r:id="rId19"/>
    <p:sldId id="297" r:id="rId20"/>
    <p:sldId id="298" r:id="rId21"/>
    <p:sldId id="300" r:id="rId22"/>
    <p:sldId id="301" r:id="rId23"/>
    <p:sldId id="299" r:id="rId24"/>
    <p:sldId id="302" r:id="rId25"/>
    <p:sldId id="303" r:id="rId26"/>
    <p:sldId id="304" r:id="rId27"/>
    <p:sldId id="306" r:id="rId28"/>
    <p:sldId id="307" r:id="rId29"/>
    <p:sldId id="308" r:id="rId30"/>
    <p:sldId id="309" r:id="rId31"/>
    <p:sldId id="310" r:id="rId32"/>
    <p:sldId id="322"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84380"/>
    <p:restoredTop sz="94660"/>
  </p:normalViewPr>
  <p:slideViewPr>
    <p:cSldViewPr>
      <p:cViewPr varScale="1">
        <p:scale>
          <a:sx n="45" d="100"/>
          <a:sy n="45" d="100"/>
        </p:scale>
        <p:origin x="-1236"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presProps" Target="pres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tableStyles" Target="tableStyle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theme" Target="theme/theme1.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F3F18E4A-2D41-4682-B10F-C1FB74CB3607}" type="datetimeFigureOut">
              <a:rPr lang="ar-SA" smtClean="0"/>
              <a:pPr/>
              <a:t>15/12/1441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E4F3F3A-4D57-49EF-B503-3B7368BF88C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F3F3A-4D57-49EF-B503-3B7368BF88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F3F3A-4D57-49EF-B503-3B7368BF88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F3F18E4A-2D41-4682-B10F-C1FB74CB3607}" type="datetimeFigureOut">
              <a:rPr lang="ar-SA" smtClean="0"/>
              <a:pPr/>
              <a:t>15/12/1441</a:t>
            </a:fld>
            <a:endParaRPr lang="en-US"/>
          </a:p>
        </p:txBody>
      </p:sp>
      <p:sp>
        <p:nvSpPr>
          <p:cNvPr id="9" name="Slide Number Placeholder 8"/>
          <p:cNvSpPr>
            <a:spLocks noGrp="1"/>
          </p:cNvSpPr>
          <p:nvPr>
            <p:ph type="sldNum" sz="quarter" idx="15"/>
          </p:nvPr>
        </p:nvSpPr>
        <p:spPr/>
        <p:txBody>
          <a:bodyPr rtlCol="0"/>
          <a:lstStyle/>
          <a:p>
            <a:fld id="{EE4F3F3A-4D57-49EF-B503-3B7368BF88C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3F18E4A-2D41-4682-B10F-C1FB74CB3607}" type="datetimeFigureOut">
              <a:rPr lang="ar-SA" smtClean="0"/>
              <a:pPr/>
              <a:t>15/12/1441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E4F3F3A-4D57-49EF-B503-3B7368BF88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F3F3A-4D57-49EF-B503-3B7368BF88C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4F3F3A-4D57-49EF-B503-3B7368BF88C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F3F18E4A-2D41-4682-B10F-C1FB74CB3607}" type="datetimeFigureOut">
              <a:rPr lang="ar-SA" smtClean="0"/>
              <a:pPr/>
              <a:t>15/12/1441</a:t>
            </a:fld>
            <a:endParaRPr lang="en-US"/>
          </a:p>
        </p:txBody>
      </p:sp>
      <p:sp>
        <p:nvSpPr>
          <p:cNvPr id="7" name="Slide Number Placeholder 6"/>
          <p:cNvSpPr>
            <a:spLocks noGrp="1"/>
          </p:cNvSpPr>
          <p:nvPr>
            <p:ph type="sldNum" sz="quarter" idx="11"/>
          </p:nvPr>
        </p:nvSpPr>
        <p:spPr/>
        <p:txBody>
          <a:bodyPr rtlCol="0"/>
          <a:lstStyle/>
          <a:p>
            <a:fld id="{EE4F3F3A-4D57-49EF-B503-3B7368BF88C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4F3F3A-4D57-49EF-B503-3B7368BF88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F3F18E4A-2D41-4682-B10F-C1FB74CB3607}" type="datetimeFigureOut">
              <a:rPr lang="ar-SA" smtClean="0"/>
              <a:pPr/>
              <a:t>15/12/1441</a:t>
            </a:fld>
            <a:endParaRPr lang="en-US"/>
          </a:p>
        </p:txBody>
      </p:sp>
      <p:sp>
        <p:nvSpPr>
          <p:cNvPr id="22" name="Slide Number Placeholder 21"/>
          <p:cNvSpPr>
            <a:spLocks noGrp="1"/>
          </p:cNvSpPr>
          <p:nvPr>
            <p:ph type="sldNum" sz="quarter" idx="15"/>
          </p:nvPr>
        </p:nvSpPr>
        <p:spPr/>
        <p:txBody>
          <a:bodyPr rtlCol="0"/>
          <a:lstStyle/>
          <a:p>
            <a:fld id="{EE4F3F3A-4D57-49EF-B503-3B7368BF88C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3F18E4A-2D41-4682-B10F-C1FB74CB3607}" type="datetimeFigureOut">
              <a:rPr lang="ar-SA" smtClean="0"/>
              <a:pPr/>
              <a:t>15/12/1441</a:t>
            </a:fld>
            <a:endParaRPr lang="en-US"/>
          </a:p>
        </p:txBody>
      </p:sp>
      <p:sp>
        <p:nvSpPr>
          <p:cNvPr id="18" name="Slide Number Placeholder 17"/>
          <p:cNvSpPr>
            <a:spLocks noGrp="1"/>
          </p:cNvSpPr>
          <p:nvPr>
            <p:ph type="sldNum" sz="quarter" idx="11"/>
          </p:nvPr>
        </p:nvSpPr>
        <p:spPr/>
        <p:txBody>
          <a:bodyPr rtlCol="0"/>
          <a:lstStyle/>
          <a:p>
            <a:fld id="{EE4F3F3A-4D57-49EF-B503-3B7368BF88C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3F18E4A-2D41-4682-B10F-C1FB74CB3607}" type="datetimeFigureOut">
              <a:rPr lang="ar-SA" smtClean="0"/>
              <a:pPr/>
              <a:t>15/12/1441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E4F3F3A-4D57-49EF-B503-3B7368BF88C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 /><Relationship Id="rId2" Type="http://schemas.openxmlformats.org/officeDocument/2006/relationships/audio" Target="../media/media1.wav" /><Relationship Id="rId1" Type="http://schemas.microsoft.com/office/2007/relationships/media" Target="../media/media1.wav" /><Relationship Id="rId4" Type="http://schemas.openxmlformats.org/officeDocument/2006/relationships/image" Target="../media/image2.png" /></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0.wav" /><Relationship Id="rId1" Type="http://schemas.microsoft.com/office/2007/relationships/media" Target="../media/media10.wav" /><Relationship Id="rId5" Type="http://schemas.openxmlformats.org/officeDocument/2006/relationships/image" Target="../media/image3.png" /><Relationship Id="rId4" Type="http://schemas.openxmlformats.org/officeDocument/2006/relationships/image" Target="../media/image9.png" /></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1.wav" /><Relationship Id="rId1" Type="http://schemas.microsoft.com/office/2007/relationships/media" Target="../media/media11.wav" /><Relationship Id="rId4" Type="http://schemas.openxmlformats.org/officeDocument/2006/relationships/image" Target="../media/image3.png" /></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2.wav" /><Relationship Id="rId1" Type="http://schemas.microsoft.com/office/2007/relationships/media" Target="../media/media12.wav" /><Relationship Id="rId4" Type="http://schemas.openxmlformats.org/officeDocument/2006/relationships/image" Target="../media/image3.png" /></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3.wav" /><Relationship Id="rId1" Type="http://schemas.microsoft.com/office/2007/relationships/media" Target="../media/media13.wav" /><Relationship Id="rId5" Type="http://schemas.openxmlformats.org/officeDocument/2006/relationships/image" Target="../media/image3.png" /><Relationship Id="rId4" Type="http://schemas.openxmlformats.org/officeDocument/2006/relationships/image" Target="../media/image10.png" /></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4.wav" /><Relationship Id="rId1" Type="http://schemas.microsoft.com/office/2007/relationships/media" Target="../media/media14.wav" /><Relationship Id="rId4" Type="http://schemas.openxmlformats.org/officeDocument/2006/relationships/image" Target="../media/image3.png" /></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5.wav" /><Relationship Id="rId1" Type="http://schemas.microsoft.com/office/2007/relationships/media" Target="../media/media15.wav" /><Relationship Id="rId4" Type="http://schemas.openxmlformats.org/officeDocument/2006/relationships/image" Target="../media/image3.png" /></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6.wav" /><Relationship Id="rId1" Type="http://schemas.microsoft.com/office/2007/relationships/media" Target="../media/media16.wav" /><Relationship Id="rId4" Type="http://schemas.openxmlformats.org/officeDocument/2006/relationships/image" Target="../media/image3.png" /></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7.wav" /><Relationship Id="rId1" Type="http://schemas.microsoft.com/office/2007/relationships/media" Target="../media/media17.wav" /><Relationship Id="rId4" Type="http://schemas.openxmlformats.org/officeDocument/2006/relationships/image" Target="../media/image3.png" /></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8.wav" /><Relationship Id="rId1" Type="http://schemas.microsoft.com/office/2007/relationships/media" Target="../media/media18.wav" /><Relationship Id="rId4" Type="http://schemas.openxmlformats.org/officeDocument/2006/relationships/image" Target="../media/image3.png" /></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9.wav" /><Relationship Id="rId1" Type="http://schemas.microsoft.com/office/2007/relationships/media" Target="../media/media19.wav" /><Relationship Id="rId4" Type="http://schemas.openxmlformats.org/officeDocument/2006/relationships/image" Target="../media/image3.png" /></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wav" /><Relationship Id="rId1" Type="http://schemas.microsoft.com/office/2007/relationships/media" Target="../media/media2.wav" /><Relationship Id="rId4" Type="http://schemas.openxmlformats.org/officeDocument/2006/relationships/image" Target="../media/image3.png" /></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0.wav" /><Relationship Id="rId1" Type="http://schemas.microsoft.com/office/2007/relationships/media" Target="../media/media20.wav" /><Relationship Id="rId4" Type="http://schemas.openxmlformats.org/officeDocument/2006/relationships/image" Target="../media/image3.png" /></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1.wav" /><Relationship Id="rId1" Type="http://schemas.microsoft.com/office/2007/relationships/media" Target="../media/media21.wav" /><Relationship Id="rId4" Type="http://schemas.openxmlformats.org/officeDocument/2006/relationships/image" Target="../media/image3.png" /></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2.wav" /><Relationship Id="rId1" Type="http://schemas.microsoft.com/office/2007/relationships/media" Target="../media/media22.wav" /><Relationship Id="rId4" Type="http://schemas.openxmlformats.org/officeDocument/2006/relationships/image" Target="../media/image3.png" /></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3.wav" /><Relationship Id="rId1" Type="http://schemas.microsoft.com/office/2007/relationships/media" Target="../media/media23.wav" /><Relationship Id="rId4" Type="http://schemas.openxmlformats.org/officeDocument/2006/relationships/image" Target="../media/image3.png" /></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4.wav" /><Relationship Id="rId1" Type="http://schemas.microsoft.com/office/2007/relationships/media" Target="../media/media24.wav" /><Relationship Id="rId4" Type="http://schemas.openxmlformats.org/officeDocument/2006/relationships/image" Target="../media/image3.png" /></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5.wav" /><Relationship Id="rId1" Type="http://schemas.microsoft.com/office/2007/relationships/media" Target="../media/media25.wav" /><Relationship Id="rId4" Type="http://schemas.openxmlformats.org/officeDocument/2006/relationships/image" Target="../media/image3.png" /></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6.wav" /><Relationship Id="rId1" Type="http://schemas.microsoft.com/office/2007/relationships/media" Target="../media/media26.wav" /><Relationship Id="rId4" Type="http://schemas.openxmlformats.org/officeDocument/2006/relationships/image" Target="../media/image3.png" /></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7.wav" /><Relationship Id="rId1" Type="http://schemas.microsoft.com/office/2007/relationships/media" Target="../media/media27.wav" /><Relationship Id="rId4" Type="http://schemas.openxmlformats.org/officeDocument/2006/relationships/image" Target="../media/image3.png" /></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8.wav" /><Relationship Id="rId1" Type="http://schemas.microsoft.com/office/2007/relationships/media" Target="../media/media28.wav" /><Relationship Id="rId4" Type="http://schemas.openxmlformats.org/officeDocument/2006/relationships/image" Target="../media/image3.png" /></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9.wav" /><Relationship Id="rId1" Type="http://schemas.microsoft.com/office/2007/relationships/media" Target="../media/media29.wav" /><Relationship Id="rId4" Type="http://schemas.openxmlformats.org/officeDocument/2006/relationships/image" Target="../media/image3.png" /></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3.wav" /><Relationship Id="rId1" Type="http://schemas.microsoft.com/office/2007/relationships/media" Target="../media/media3.wav" /><Relationship Id="rId5" Type="http://schemas.openxmlformats.org/officeDocument/2006/relationships/image" Target="../media/image3.png" /><Relationship Id="rId4" Type="http://schemas.openxmlformats.org/officeDocument/2006/relationships/image" Target="../media/image4.png" /></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30.wav" /><Relationship Id="rId1" Type="http://schemas.microsoft.com/office/2007/relationships/media" Target="../media/media30.wav" /><Relationship Id="rId4" Type="http://schemas.openxmlformats.org/officeDocument/2006/relationships/image" Target="../media/image3.png" /></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31.wav" /><Relationship Id="rId1" Type="http://schemas.microsoft.com/office/2007/relationships/media" Target="../media/media31.wav" /><Relationship Id="rId4" Type="http://schemas.openxmlformats.org/officeDocument/2006/relationships/image" Target="../media/image3.png" /></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32.wav" /><Relationship Id="rId1" Type="http://schemas.microsoft.com/office/2007/relationships/media" Target="../media/media32.wav" /><Relationship Id="rId5" Type="http://schemas.openxmlformats.org/officeDocument/2006/relationships/image" Target="../media/image3.png" /><Relationship Id="rId4" Type="http://schemas.openxmlformats.org/officeDocument/2006/relationships/image" Target="../media/image11.png" /></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4.wav" /><Relationship Id="rId1" Type="http://schemas.microsoft.com/office/2007/relationships/media" Target="../media/media4.wav" /><Relationship Id="rId5" Type="http://schemas.openxmlformats.org/officeDocument/2006/relationships/image" Target="../media/image3.png" /><Relationship Id="rId4" Type="http://schemas.openxmlformats.org/officeDocument/2006/relationships/image" Target="../media/image5.png" /></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5.wav" /><Relationship Id="rId1" Type="http://schemas.microsoft.com/office/2007/relationships/media" Target="../media/media5.wav" /><Relationship Id="rId4" Type="http://schemas.openxmlformats.org/officeDocument/2006/relationships/image" Target="../media/image3.png" /></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6.wav" /><Relationship Id="rId1" Type="http://schemas.microsoft.com/office/2007/relationships/media" Target="../media/media6.wav" /><Relationship Id="rId5" Type="http://schemas.openxmlformats.org/officeDocument/2006/relationships/image" Target="../media/image3.png" /><Relationship Id="rId4" Type="http://schemas.openxmlformats.org/officeDocument/2006/relationships/image" Target="../media/image6.png" /></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7.wav" /><Relationship Id="rId1" Type="http://schemas.microsoft.com/office/2007/relationships/media" Target="../media/media7.wav" /><Relationship Id="rId4" Type="http://schemas.openxmlformats.org/officeDocument/2006/relationships/image" Target="../media/image3.png" /></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8.wav" /><Relationship Id="rId1" Type="http://schemas.microsoft.com/office/2007/relationships/media" Target="../media/media8.wav" /><Relationship Id="rId5" Type="http://schemas.openxmlformats.org/officeDocument/2006/relationships/image" Target="../media/image3.png" /><Relationship Id="rId4" Type="http://schemas.openxmlformats.org/officeDocument/2006/relationships/image" Target="../media/image7.png" /></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9.wav" /><Relationship Id="rId1" Type="http://schemas.microsoft.com/office/2007/relationships/media" Target="../media/media9.wav" /><Relationship Id="rId5" Type="http://schemas.openxmlformats.org/officeDocument/2006/relationships/image" Target="../media/image3.png" /><Relationship Id="rId4" Type="http://schemas.openxmlformats.org/officeDocument/2006/relationships/image" Target="../media/image8.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a:t>Pituitary gland</a:t>
            </a:r>
          </a:p>
        </p:txBody>
      </p:sp>
      <p:sp>
        <p:nvSpPr>
          <p:cNvPr id="3" name="Subtitle 2"/>
          <p:cNvSpPr>
            <a:spLocks noGrp="1"/>
          </p:cNvSpPr>
          <p:nvPr>
            <p:ph type="subTitle" idx="1"/>
          </p:nvPr>
        </p:nvSpPr>
        <p:spPr/>
        <p:txBody>
          <a:bodyPr>
            <a:normAutofit/>
          </a:bodyPr>
          <a:lstStyle/>
          <a:p>
            <a:r>
              <a:rPr lang="en-US" sz="2400" dirty="0">
                <a:solidFill>
                  <a:srgbClr val="FF0000"/>
                </a:solidFill>
              </a:rPr>
              <a:t>Dr/Ebtihal Kamal</a:t>
            </a:r>
          </a:p>
          <a:p>
            <a:endParaRPr lang="en-US" sz="2400" dirty="0">
              <a:solidFill>
                <a:srgbClr val="FF0000"/>
              </a:solidFill>
            </a:endParaRP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5113"/>
    </mc:Choice>
    <mc:Fallback xmlns="">
      <p:transition spd="slow" advTm="151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sz="quarter" idx="1"/>
          </p:nvPr>
        </p:nvPicPr>
        <p:blipFill>
          <a:blip r:embed="rId4"/>
          <a:srcRect/>
          <a:stretch>
            <a:fillRect/>
          </a:stretch>
        </p:blipFill>
        <p:spPr bwMode="auto">
          <a:xfrm>
            <a:off x="304800" y="381000"/>
            <a:ext cx="8534400" cy="61722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0756"/>
    </mc:Choice>
    <mc:Fallback xmlns="">
      <p:transition spd="slow" advTm="107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7467600" cy="1143000"/>
          </a:xfrm>
        </p:spPr>
        <p:txBody>
          <a:bodyPr>
            <a:normAutofit fontScale="90000"/>
          </a:bodyPr>
          <a:lstStyle/>
          <a:p>
            <a:pPr algn="ctr"/>
            <a:r>
              <a:rPr lang="en-US" sz="3100" b="1" dirty="0">
                <a:solidFill>
                  <a:srgbClr val="FF0000"/>
                </a:solidFill>
              </a:rPr>
              <a:t>Negative feedback control of hormone release</a:t>
            </a:r>
            <a:br>
              <a:rPr lang="en-US" sz="3100" b="1" dirty="0">
                <a:solidFill>
                  <a:srgbClr val="FF0000"/>
                </a:solidFill>
              </a:rPr>
            </a:br>
            <a:endParaRPr lang="en-US" b="1" dirty="0">
              <a:solidFill>
                <a:srgbClr val="FF0000"/>
              </a:solidFill>
            </a:endParaRPr>
          </a:p>
        </p:txBody>
      </p:sp>
      <p:sp>
        <p:nvSpPr>
          <p:cNvPr id="3" name="Content Placeholder 2"/>
          <p:cNvSpPr>
            <a:spLocks noGrp="1"/>
          </p:cNvSpPr>
          <p:nvPr>
            <p:ph sz="quarter" idx="1"/>
          </p:nvPr>
        </p:nvSpPr>
        <p:spPr/>
        <p:txBody>
          <a:bodyPr>
            <a:normAutofit fontScale="92500"/>
          </a:bodyPr>
          <a:lstStyle/>
          <a:p>
            <a:pPr algn="l" rtl="0">
              <a:buNone/>
            </a:pPr>
            <a:r>
              <a:rPr lang="en-US" dirty="0"/>
              <a:t>In many cases, hormones released from the </a:t>
            </a:r>
            <a:r>
              <a:rPr lang="en-US" dirty="0" err="1"/>
              <a:t>adenohypophysis</a:t>
            </a:r>
            <a:r>
              <a:rPr lang="en-US" dirty="0"/>
              <a:t> are part of a three-hormone axis that includes the:</a:t>
            </a:r>
          </a:p>
          <a:p>
            <a:pPr algn="l" rtl="0">
              <a:buNone/>
            </a:pPr>
            <a:r>
              <a:rPr lang="en-US" dirty="0"/>
              <a:t>• Hypothalamic hormone</a:t>
            </a:r>
          </a:p>
          <a:p>
            <a:pPr algn="l" rtl="0">
              <a:buNone/>
            </a:pPr>
            <a:r>
              <a:rPr lang="en-US" dirty="0"/>
              <a:t>• </a:t>
            </a:r>
            <a:r>
              <a:rPr lang="en-US" dirty="0" err="1"/>
              <a:t>Adenohypophyseal</a:t>
            </a:r>
            <a:r>
              <a:rPr lang="en-US" dirty="0"/>
              <a:t> hormone</a:t>
            </a:r>
          </a:p>
          <a:p>
            <a:pPr algn="l" rtl="0">
              <a:buNone/>
            </a:pPr>
            <a:r>
              <a:rPr lang="en-US" dirty="0"/>
              <a:t>• Endocrine gland hormone</a:t>
            </a:r>
          </a:p>
          <a:p>
            <a:pPr algn="l" rtl="0">
              <a:buNone/>
            </a:pPr>
            <a:endParaRPr lang="en-US" dirty="0"/>
          </a:p>
          <a:p>
            <a:pPr algn="l" rtl="0">
              <a:buNone/>
            </a:pPr>
            <a:r>
              <a:rPr lang="en-US" dirty="0"/>
              <a:t>The hypothalamic hormone stimulates or inhibits the secretion of the </a:t>
            </a:r>
            <a:r>
              <a:rPr lang="en-US" dirty="0" err="1"/>
              <a:t>adenohypophyseal</a:t>
            </a:r>
            <a:r>
              <a:rPr lang="en-US" dirty="0"/>
              <a:t> hormone. The </a:t>
            </a:r>
            <a:r>
              <a:rPr lang="en-US" dirty="0" err="1"/>
              <a:t>trophic</a:t>
            </a:r>
            <a:r>
              <a:rPr lang="en-US" dirty="0"/>
              <a:t> hormone from the </a:t>
            </a:r>
            <a:r>
              <a:rPr lang="en-US" dirty="0" err="1"/>
              <a:t>adenohypophysis</a:t>
            </a:r>
            <a:r>
              <a:rPr lang="en-US" dirty="0"/>
              <a:t> then stimulates the release of a hormone from another endocrine gland. This final endocrine gland hormone not only carries out its effects on its target tissues.</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9931"/>
    </mc:Choice>
    <mc:Fallback xmlns="">
      <p:transition spd="slow" advTm="299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i="1" dirty="0"/>
              <a:t>negative feedback </a:t>
            </a:r>
            <a:r>
              <a:rPr lang="en-US" dirty="0"/>
              <a:t>effect on the release of the hypothalamic and/or </a:t>
            </a:r>
            <a:r>
              <a:rPr lang="en-US" dirty="0" err="1"/>
              <a:t>adenohypophyseal</a:t>
            </a:r>
            <a:r>
              <a:rPr lang="en-US" dirty="0"/>
              <a:t> hormones. In this way, this final hormone regulates its own release This process is referred to as </a:t>
            </a:r>
            <a:r>
              <a:rPr lang="en-US" i="1" dirty="0">
                <a:solidFill>
                  <a:srgbClr val="FF0000"/>
                </a:solidFill>
              </a:rPr>
              <a:t>long-loop negative feedback</a:t>
            </a:r>
          </a:p>
          <a:p>
            <a:pPr algn="just" rtl="0">
              <a:buNone/>
            </a:pPr>
            <a:r>
              <a:rPr lang="en-US" dirty="0"/>
              <a:t>The </a:t>
            </a:r>
            <a:r>
              <a:rPr lang="en-US" dirty="0" err="1"/>
              <a:t>adenohypophyseal</a:t>
            </a:r>
            <a:r>
              <a:rPr lang="en-US" dirty="0"/>
              <a:t> hormone may also exert a negative feedback effect on the hypothalamic hormone and limit its own release. This process is referred to as </a:t>
            </a:r>
            <a:r>
              <a:rPr lang="en-US" i="1" dirty="0">
                <a:solidFill>
                  <a:srgbClr val="FF0000"/>
                </a:solidFill>
              </a:rPr>
              <a:t>short-loop negative feedback</a:t>
            </a:r>
            <a:endParaRPr lang="en-US" dirty="0">
              <a:solidFill>
                <a:srgbClr val="FF0000"/>
              </a:solidFill>
            </a:endParaRP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1324"/>
    </mc:Choice>
    <mc:Fallback xmlns="">
      <p:transition spd="slow" advTm="313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sz="quarter" idx="1"/>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8332"/>
    </mc:Choice>
    <mc:Fallback xmlns="">
      <p:transition spd="slow" advTm="483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467600" cy="1143000"/>
          </a:xfrm>
        </p:spPr>
        <p:txBody>
          <a:bodyPr>
            <a:noAutofit/>
          </a:bodyPr>
          <a:lstStyle/>
          <a:p>
            <a:r>
              <a:rPr lang="en-US" sz="2800" b="1" dirty="0">
                <a:solidFill>
                  <a:srgbClr val="FF0000"/>
                </a:solidFill>
              </a:rPr>
              <a:t>Hormones of the </a:t>
            </a:r>
            <a:r>
              <a:rPr lang="en-US" sz="2800" b="1" dirty="0" err="1">
                <a:solidFill>
                  <a:srgbClr val="FF0000"/>
                </a:solidFill>
              </a:rPr>
              <a:t>neurohypophysis</a:t>
            </a:r>
            <a:br>
              <a:rPr lang="en-US" sz="2800" b="1" dirty="0">
                <a:solidFill>
                  <a:srgbClr val="FF0000"/>
                </a:solidFill>
              </a:rPr>
            </a:br>
            <a:endParaRPr lang="en-US" sz="2800" b="1" dirty="0">
              <a:solidFill>
                <a:srgbClr val="FF0000"/>
              </a:solidFill>
            </a:endParaRPr>
          </a:p>
        </p:txBody>
      </p:sp>
      <p:sp>
        <p:nvSpPr>
          <p:cNvPr id="3" name="Content Placeholder 2"/>
          <p:cNvSpPr>
            <a:spLocks noGrp="1"/>
          </p:cNvSpPr>
          <p:nvPr>
            <p:ph sz="quarter" idx="1"/>
          </p:nvPr>
        </p:nvSpPr>
        <p:spPr>
          <a:xfrm>
            <a:off x="457200" y="1524000"/>
            <a:ext cx="8229600" cy="4525963"/>
          </a:xfrm>
        </p:spPr>
        <p:txBody>
          <a:bodyPr>
            <a:normAutofit lnSpcReduction="10000"/>
          </a:bodyPr>
          <a:lstStyle/>
          <a:p>
            <a:pPr algn="just" rtl="0">
              <a:buNone/>
            </a:pPr>
            <a:r>
              <a:rPr lang="en-US" sz="3300" b="1" i="1" dirty="0" err="1">
                <a:solidFill>
                  <a:srgbClr val="FF0000"/>
                </a:solidFill>
              </a:rPr>
              <a:t>Antidiuretic</a:t>
            </a:r>
            <a:r>
              <a:rPr lang="en-US" sz="3300" b="1" i="1" dirty="0">
                <a:solidFill>
                  <a:srgbClr val="FF0000"/>
                </a:solidFill>
              </a:rPr>
              <a:t> hormone (ADH) </a:t>
            </a:r>
            <a:r>
              <a:rPr lang="en-US" sz="3300" b="1" dirty="0">
                <a:solidFill>
                  <a:srgbClr val="FF0000"/>
                </a:solidFill>
              </a:rPr>
              <a:t> </a:t>
            </a:r>
            <a:r>
              <a:rPr lang="en-US" dirty="0"/>
              <a:t>also referred to as </a:t>
            </a:r>
            <a:r>
              <a:rPr lang="en-US" i="1" dirty="0">
                <a:solidFill>
                  <a:srgbClr val="FF0000"/>
                </a:solidFill>
              </a:rPr>
              <a:t>vasopressin </a:t>
            </a:r>
            <a:r>
              <a:rPr lang="en-US" dirty="0"/>
              <a:t> has two major effects, both of which are reflected by its names: </a:t>
            </a:r>
          </a:p>
          <a:p>
            <a:pPr algn="just" rtl="0">
              <a:buNone/>
            </a:pPr>
            <a:r>
              <a:rPr lang="en-US" dirty="0"/>
              <a:t>    (1) </a:t>
            </a:r>
            <a:r>
              <a:rPr lang="en-US" dirty="0" err="1"/>
              <a:t>antidiuresis</a:t>
            </a:r>
            <a:r>
              <a:rPr lang="en-US" dirty="0"/>
              <a:t> (decrease in urine formation by the kidney); and </a:t>
            </a:r>
          </a:p>
          <a:p>
            <a:pPr algn="just" rtl="0">
              <a:buNone/>
            </a:pPr>
            <a:r>
              <a:rPr lang="en-US" dirty="0"/>
              <a:t>   (2) vasoconstriction of arterioles.</a:t>
            </a:r>
          </a:p>
          <a:p>
            <a:pPr algn="just" rtl="0">
              <a:buNone/>
            </a:pPr>
            <a:r>
              <a:rPr lang="en-US" dirty="0"/>
              <a:t>    </a:t>
            </a:r>
            <a:r>
              <a:rPr lang="en-US" dirty="0" err="1"/>
              <a:t>Antidiuretic</a:t>
            </a:r>
            <a:r>
              <a:rPr lang="en-US" dirty="0"/>
              <a:t> hormone promotes the reabsorption of water from the tubules of the kidney, acts on the collecting ducts and increases the number of water channels, which increases the diffusion for water. This results in the body’s conservation of water and the production of a low volume of concentrated urine. </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2691"/>
    </mc:Choice>
    <mc:Fallback xmlns="">
      <p:transition spd="slow" advTm="426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sz="2800" dirty="0"/>
              <a:t>This effect of ADH on the kidney occurs at relatively low concentrations. At higher concentrations, ADH causes </a:t>
            </a:r>
            <a:r>
              <a:rPr lang="en-US" sz="2800" i="1" dirty="0"/>
              <a:t>constriction of arterioles </a:t>
            </a:r>
            <a:r>
              <a:rPr lang="en-US" sz="2800" dirty="0"/>
              <a:t> which serves to increase blood pressure</a:t>
            </a:r>
          </a:p>
          <a:p>
            <a:pPr algn="just" rtl="0">
              <a:buNone/>
            </a:pPr>
            <a:endParaRPr lang="en-US" sz="2800"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5194"/>
    </mc:Choice>
    <mc:Fallback xmlns="">
      <p:transition spd="slow" advTm="151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l" rtl="0">
              <a:buNone/>
            </a:pPr>
            <a:r>
              <a:rPr lang="en-US" dirty="0" err="1"/>
              <a:t>Antidiuretic</a:t>
            </a:r>
            <a:r>
              <a:rPr lang="en-US" dirty="0"/>
              <a:t> hormone secretion is regulated by several factors:</a:t>
            </a:r>
          </a:p>
          <a:p>
            <a:pPr marL="514350" indent="-514350" algn="l" rtl="0">
              <a:buFont typeface="+mj-lt"/>
              <a:buAutoNum type="arabicPeriod"/>
            </a:pPr>
            <a:r>
              <a:rPr lang="en-US" dirty="0"/>
              <a:t>• Plasma osmolarity</a:t>
            </a:r>
          </a:p>
          <a:p>
            <a:pPr marL="514350" indent="-514350" algn="l" rtl="0">
              <a:buFont typeface="+mj-lt"/>
              <a:buAutoNum type="arabicPeriod"/>
            </a:pPr>
            <a:r>
              <a:rPr lang="en-US" dirty="0"/>
              <a:t>• Blood volume</a:t>
            </a:r>
          </a:p>
          <a:p>
            <a:pPr marL="514350" indent="-514350" algn="l" rtl="0">
              <a:buFont typeface="+mj-lt"/>
              <a:buAutoNum type="arabicPeriod"/>
            </a:pPr>
            <a:r>
              <a:rPr lang="en-US" dirty="0"/>
              <a:t>• Blood pressure</a:t>
            </a:r>
          </a:p>
          <a:p>
            <a:pPr marL="514350" indent="-514350" algn="l" rtl="0">
              <a:buFont typeface="+mj-lt"/>
              <a:buAutoNum type="arabicPeriod"/>
            </a:pPr>
            <a:r>
              <a:rPr lang="en-US" dirty="0"/>
              <a:t>• Alcohol</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2777"/>
    </mc:Choice>
    <mc:Fallback xmlns="">
      <p:transition spd="slow" advTm="127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4800" y="1600200"/>
            <a:ext cx="8382000" cy="4525963"/>
          </a:xfrm>
        </p:spPr>
        <p:txBody>
          <a:bodyPr>
            <a:normAutofit lnSpcReduction="10000"/>
          </a:bodyPr>
          <a:lstStyle/>
          <a:p>
            <a:pPr algn="just" rtl="0">
              <a:buNone/>
            </a:pPr>
            <a:r>
              <a:rPr lang="en-US" sz="2800" dirty="0"/>
              <a:t>    The primary factor that influences ADH secretion is a change in </a:t>
            </a:r>
            <a:r>
              <a:rPr lang="en-US" sz="2800" dirty="0">
                <a:solidFill>
                  <a:srgbClr val="FF0000"/>
                </a:solidFill>
              </a:rPr>
              <a:t>Plasma osmolarity</a:t>
            </a:r>
          </a:p>
          <a:p>
            <a:pPr algn="just" rtl="0">
              <a:buNone/>
            </a:pPr>
            <a:r>
              <a:rPr lang="en-US" sz="2800" i="1" dirty="0" err="1"/>
              <a:t>Osmoreceptors</a:t>
            </a:r>
            <a:r>
              <a:rPr lang="en-US" sz="2800" i="1" dirty="0"/>
              <a:t> </a:t>
            </a:r>
            <a:r>
              <a:rPr lang="en-US" sz="2800" dirty="0"/>
              <a:t>in the hypothalamus are located in close proximity to the ADH-producing </a:t>
            </a:r>
            <a:r>
              <a:rPr lang="en-US" sz="2800" dirty="0" err="1"/>
              <a:t>neurosecretory</a:t>
            </a:r>
            <a:r>
              <a:rPr lang="en-US" sz="2800" dirty="0"/>
              <a:t> cells. Stimulation of these </a:t>
            </a:r>
            <a:r>
              <a:rPr lang="en-US" sz="2800" dirty="0" err="1"/>
              <a:t>osmoreceptors</a:t>
            </a:r>
            <a:r>
              <a:rPr lang="en-US" sz="2800" dirty="0"/>
              <a:t> by an increase in plasma osmolarity results in stimulation of the </a:t>
            </a:r>
            <a:r>
              <a:rPr lang="en-US" sz="2800" dirty="0" err="1"/>
              <a:t>neurosecretory</a:t>
            </a:r>
            <a:r>
              <a:rPr lang="en-US" sz="2800" dirty="0"/>
              <a:t> cells; an increase in the frequency of action potentials in these cells; and the release of ADH from their axon terminals in </a:t>
            </a:r>
            <a:r>
              <a:rPr lang="en-US" sz="2800" dirty="0" err="1"/>
              <a:t>neurohypophysis</a:t>
            </a:r>
            <a:endParaRPr lang="en-US" sz="2800"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60410"/>
    </mc:Choice>
    <mc:Fallback xmlns="">
      <p:transition spd="slow" advTm="604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l" rtl="0">
              <a:buNone/>
            </a:pPr>
            <a:r>
              <a:rPr lang="en-US" sz="2800" dirty="0"/>
              <a:t>    Hypothalamic </a:t>
            </a:r>
            <a:r>
              <a:rPr lang="en-US" sz="2800" dirty="0" err="1"/>
              <a:t>osmoreceptors</a:t>
            </a:r>
            <a:r>
              <a:rPr lang="en-US" sz="2800" dirty="0"/>
              <a:t> have a threshold of 280 </a:t>
            </a:r>
            <a:r>
              <a:rPr lang="en-US" sz="2800" dirty="0" err="1"/>
              <a:t>mOsM</a:t>
            </a:r>
            <a:r>
              <a:rPr lang="en-US" sz="2800" dirty="0"/>
              <a:t>. Below this value, they are not stimulated and little or no ADH is secreted. Maximal ADH levels occur when plasma osmolarity is about 295 </a:t>
            </a:r>
            <a:r>
              <a:rPr lang="en-US" sz="2800" dirty="0" err="1"/>
              <a:t>mOsM</a:t>
            </a:r>
            <a:r>
              <a:rPr lang="en-US" sz="2800" dirty="0"/>
              <a:t>.</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4717"/>
    </mc:Choice>
    <mc:Fallback xmlns="">
      <p:transition spd="slow" advTm="247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1600200"/>
            <a:ext cx="8382000" cy="4525963"/>
          </a:xfrm>
        </p:spPr>
        <p:txBody>
          <a:bodyPr>
            <a:normAutofit/>
          </a:bodyPr>
          <a:lstStyle/>
          <a:p>
            <a:pPr algn="just" rtl="0">
              <a:buNone/>
            </a:pPr>
            <a:r>
              <a:rPr lang="en-US" dirty="0"/>
              <a:t>Other factors regulating ADH secretion include blood volume and blood pressure. A decrease in </a:t>
            </a:r>
            <a:r>
              <a:rPr lang="en-US" i="1" dirty="0">
                <a:solidFill>
                  <a:srgbClr val="FF0000"/>
                </a:solidFill>
              </a:rPr>
              <a:t>blood volume</a:t>
            </a:r>
          </a:p>
          <a:p>
            <a:pPr algn="just" rtl="0">
              <a:buNone/>
            </a:pPr>
            <a:r>
              <a:rPr lang="en-US" dirty="0"/>
              <a:t>of 10% or more causes an increase in ADH secretion sufficient to cause vasoconstriction as well as </a:t>
            </a:r>
            <a:r>
              <a:rPr lang="en-US" dirty="0" err="1"/>
              <a:t>antidiuresis</a:t>
            </a:r>
            <a:r>
              <a:rPr lang="en-US" dirty="0"/>
              <a:t>. A decrease in </a:t>
            </a:r>
            <a:r>
              <a:rPr lang="en-US" i="1" dirty="0">
                <a:solidFill>
                  <a:srgbClr val="FF0000"/>
                </a:solidFill>
              </a:rPr>
              <a:t>mean arterial blood pressure</a:t>
            </a:r>
            <a:r>
              <a:rPr lang="en-US" i="1" dirty="0"/>
              <a:t> </a:t>
            </a:r>
            <a:r>
              <a:rPr lang="en-US" dirty="0"/>
              <a:t>of 5% or more also causes an increase in </a:t>
            </a:r>
            <a:r>
              <a:rPr lang="en-US" dirty="0" err="1"/>
              <a:t>ADHsecretion</a:t>
            </a:r>
            <a:r>
              <a:rPr lang="en-US" dirty="0"/>
              <a:t>. The resulting water conservation and vasoconstriction help increase blood volume and blood pressure back to normal</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57663"/>
    </mc:Choice>
    <mc:Fallback xmlns="">
      <p:transition spd="slow" advTm="576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95400"/>
            <a:ext cx="8229600" cy="731838"/>
          </a:xfrm>
        </p:spPr>
        <p:txBody>
          <a:bodyPr>
            <a:noAutofit/>
          </a:bodyPr>
          <a:lstStyle/>
          <a:p>
            <a:pPr algn="ctr"/>
            <a:r>
              <a:rPr lang="en-US" sz="3200" b="1" i="1" dirty="0">
                <a:solidFill>
                  <a:srgbClr val="FF0000"/>
                </a:solidFill>
              </a:rPr>
              <a:t>Pituitary gland</a:t>
            </a:r>
            <a:br>
              <a:rPr lang="en-US" sz="3200" b="1" i="1" dirty="0">
                <a:solidFill>
                  <a:srgbClr val="FF0000"/>
                </a:solidFill>
              </a:rPr>
            </a:br>
            <a:endParaRPr lang="en-US" sz="3200" b="1" dirty="0">
              <a:solidFill>
                <a:srgbClr val="FF0000"/>
              </a:solidFill>
            </a:endParaRPr>
          </a:p>
        </p:txBody>
      </p:sp>
      <p:sp>
        <p:nvSpPr>
          <p:cNvPr id="3" name="Content Placeholder 2"/>
          <p:cNvSpPr>
            <a:spLocks noGrp="1"/>
          </p:cNvSpPr>
          <p:nvPr>
            <p:ph sz="quarter" idx="1"/>
          </p:nvPr>
        </p:nvSpPr>
        <p:spPr/>
        <p:txBody>
          <a:bodyPr>
            <a:normAutofit/>
          </a:bodyPr>
          <a:lstStyle/>
          <a:p>
            <a:pPr algn="just" rtl="0">
              <a:buNone/>
            </a:pPr>
            <a:r>
              <a:rPr lang="en-US" dirty="0" err="1"/>
              <a:t>The</a:t>
            </a:r>
            <a:r>
              <a:rPr lang="en-US" i="1" dirty="0" err="1"/>
              <a:t>pituitary</a:t>
            </a:r>
            <a:r>
              <a:rPr lang="en-US" i="1" dirty="0"/>
              <a:t> gland</a:t>
            </a:r>
            <a:r>
              <a:rPr lang="en-US" dirty="0"/>
              <a:t>, </a:t>
            </a:r>
            <a:r>
              <a:rPr lang="en-US" dirty="0" err="1"/>
              <a:t>or</a:t>
            </a:r>
            <a:r>
              <a:rPr lang="en-US" i="1" dirty="0" err="1"/>
              <a:t>hypophysis</a:t>
            </a:r>
            <a:r>
              <a:rPr lang="en-US" i="1" dirty="0"/>
              <a:t> </a:t>
            </a:r>
            <a:r>
              <a:rPr lang="en-US" dirty="0"/>
              <a:t>, is located at the base of the brain just </a:t>
            </a:r>
            <a:r>
              <a:rPr lang="en-US" dirty="0" err="1"/>
              <a:t>belowthe</a:t>
            </a:r>
            <a:r>
              <a:rPr lang="en-US" dirty="0"/>
              <a:t> hypothalamus. It is composed of two functionally and anatomically distinct lobes</a:t>
            </a:r>
          </a:p>
          <a:p>
            <a:pPr algn="l" rtl="0"/>
            <a:r>
              <a:rPr lang="en-US" dirty="0"/>
              <a:t>• </a:t>
            </a:r>
            <a:r>
              <a:rPr lang="en-US" dirty="0" err="1"/>
              <a:t>Neurohypophysis</a:t>
            </a:r>
            <a:r>
              <a:rPr lang="en-US" dirty="0"/>
              <a:t> (posterior pituitary)</a:t>
            </a:r>
          </a:p>
          <a:p>
            <a:pPr algn="l" rtl="0"/>
            <a:r>
              <a:rPr lang="en-US" dirty="0"/>
              <a:t>• </a:t>
            </a:r>
            <a:r>
              <a:rPr lang="en-US" dirty="0" err="1"/>
              <a:t>Adenohypophysis</a:t>
            </a:r>
            <a:r>
              <a:rPr lang="en-US" dirty="0"/>
              <a:t> (anterior pituitary)</a:t>
            </a:r>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476"/>
    </mc:Choice>
    <mc:Fallback xmlns="">
      <p:transition spd="slow" advTm="304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dirty="0"/>
              <a:t> the effect of blood pressure on ADH secretion may be correlated to the increase in secretion that occurs during sleep, when blood pressure decreases. The result is the production of a low volume of highly concentrated urine that is less likely to elicit the </a:t>
            </a:r>
            <a:r>
              <a:rPr lang="en-US" dirty="0" err="1"/>
              <a:t>micturition</a:t>
            </a:r>
            <a:r>
              <a:rPr lang="en-US" dirty="0"/>
              <a:t> (urination) reflex and interrupt sleep. </a:t>
            </a:r>
          </a:p>
          <a:p>
            <a:pPr algn="just" rtl="0">
              <a:buNone/>
            </a:pPr>
            <a:r>
              <a:rPr lang="en-US" b="1" i="1" dirty="0">
                <a:solidFill>
                  <a:srgbClr val="FF0000"/>
                </a:solidFill>
              </a:rPr>
              <a:t>alcohol</a:t>
            </a:r>
          </a:p>
          <a:p>
            <a:pPr algn="just" rtl="0">
              <a:buNone/>
            </a:pPr>
            <a:r>
              <a:rPr lang="en-US" dirty="0"/>
              <a:t>    inhibits the secretion of ADH, thus allowing for loss of water from the kidney. lead to excessive water loss and dehydration instead of volume expansion.</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88921"/>
    </mc:Choice>
    <mc:Fallback xmlns="">
      <p:transition spd="slow" advTm="889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81000" y="1600200"/>
            <a:ext cx="8305800" cy="4525963"/>
          </a:xfrm>
        </p:spPr>
        <p:txBody>
          <a:bodyPr>
            <a:normAutofit lnSpcReduction="10000"/>
          </a:bodyPr>
          <a:lstStyle/>
          <a:p>
            <a:pPr algn="just" rtl="0">
              <a:buNone/>
            </a:pPr>
            <a:r>
              <a:rPr lang="en-US" dirty="0"/>
              <a:t>The secretion of </a:t>
            </a:r>
            <a:r>
              <a:rPr lang="en-US" dirty="0" err="1"/>
              <a:t>oxytocin</a:t>
            </a:r>
            <a:r>
              <a:rPr lang="en-US" dirty="0"/>
              <a:t> is regulated by </a:t>
            </a:r>
            <a:r>
              <a:rPr lang="en-US" i="1" dirty="0">
                <a:solidFill>
                  <a:srgbClr val="FF0000"/>
                </a:solidFill>
              </a:rPr>
              <a:t>reflexes elicited by cervical stretch and by suckling</a:t>
            </a:r>
          </a:p>
          <a:p>
            <a:pPr algn="just" rtl="0">
              <a:buNone/>
            </a:pPr>
            <a:r>
              <a:rPr lang="en-US" dirty="0"/>
              <a:t>. Normally, as labor begins, the fetus is positioned head down. This orientation exerts pressure on the cervix and causes it to stretch. Sensory neurons in the cervix are thus activated to transmit signals to the hypothalamus, which will stimulate the release of </a:t>
            </a:r>
            <a:r>
              <a:rPr lang="en-US" dirty="0" err="1"/>
              <a:t>oxytocin</a:t>
            </a:r>
            <a:r>
              <a:rPr lang="en-US" dirty="0"/>
              <a:t> from the </a:t>
            </a:r>
            <a:r>
              <a:rPr lang="en-US" dirty="0" err="1"/>
              <a:t>neurohypophysis</a:t>
            </a:r>
            <a:r>
              <a:rPr lang="en-US" dirty="0"/>
              <a:t>. This hormone then enhances uterine contraction which causes further pressure and stretch of the cervix, additional </a:t>
            </a:r>
            <a:r>
              <a:rPr lang="en-US" dirty="0" err="1"/>
              <a:t>oxytocin</a:t>
            </a:r>
            <a:r>
              <a:rPr lang="en-US" dirty="0"/>
              <a:t> release, and so on, until pressure has built up adequately so that delivery can take place. </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69724"/>
    </mc:Choice>
    <mc:Fallback xmlns="">
      <p:transition spd="slow" advTm="697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l" rtl="0">
              <a:buNone/>
            </a:pPr>
            <a:r>
              <a:rPr lang="en-US" sz="2800" dirty="0"/>
              <a:t>In contrast, the release of </a:t>
            </a:r>
            <a:r>
              <a:rPr lang="en-US" sz="2800" dirty="0" err="1"/>
              <a:t>oxytocin</a:t>
            </a:r>
            <a:r>
              <a:rPr lang="en-US" sz="2800" dirty="0"/>
              <a:t> from the </a:t>
            </a:r>
            <a:r>
              <a:rPr lang="en-US" sz="2800" dirty="0" err="1"/>
              <a:t>neurohypophysis</a:t>
            </a:r>
            <a:r>
              <a:rPr lang="en-US" sz="2800" dirty="0"/>
              <a:t> may be inhibited by pain, fear, or stress.</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2910"/>
    </mc:Choice>
    <mc:Fallback xmlns="">
      <p:transition spd="slow" advTm="429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4800" y="304800"/>
            <a:ext cx="8229600" cy="6169152"/>
          </a:xfrm>
        </p:spPr>
        <p:txBody>
          <a:bodyPr>
            <a:noAutofit/>
          </a:bodyPr>
          <a:lstStyle/>
          <a:p>
            <a:pPr algn="l" rtl="0">
              <a:buNone/>
            </a:pPr>
            <a:r>
              <a:rPr lang="en-US" b="1" i="1" dirty="0" err="1">
                <a:solidFill>
                  <a:srgbClr val="FF0000"/>
                </a:solidFill>
              </a:rPr>
              <a:t>Oxytocin</a:t>
            </a:r>
            <a:endParaRPr lang="en-US" b="1" i="1" dirty="0">
              <a:solidFill>
                <a:srgbClr val="FF0000"/>
              </a:solidFill>
            </a:endParaRPr>
          </a:p>
          <a:p>
            <a:pPr algn="l" rtl="0">
              <a:buNone/>
            </a:pPr>
            <a:r>
              <a:rPr lang="en-US" sz="2400" dirty="0"/>
              <a:t>stimulates:</a:t>
            </a:r>
          </a:p>
          <a:p>
            <a:pPr algn="l" rtl="0">
              <a:buNone/>
            </a:pPr>
            <a:r>
              <a:rPr lang="en-US" sz="2400" dirty="0"/>
              <a:t>• Contraction of uterine smooth muscle</a:t>
            </a:r>
          </a:p>
          <a:p>
            <a:pPr algn="l" rtl="0">
              <a:buNone/>
            </a:pPr>
            <a:r>
              <a:rPr lang="en-US" sz="2400" dirty="0"/>
              <a:t>• Contraction of </a:t>
            </a:r>
            <a:r>
              <a:rPr lang="en-US" sz="2400" dirty="0" err="1"/>
              <a:t>myoepithelial</a:t>
            </a:r>
            <a:r>
              <a:rPr lang="en-US" sz="2400" dirty="0"/>
              <a:t> cells</a:t>
            </a:r>
          </a:p>
          <a:p>
            <a:pPr algn="l" rtl="0">
              <a:buNone/>
            </a:pPr>
            <a:r>
              <a:rPr lang="en-US" sz="2400" dirty="0"/>
              <a:t>During labor, this facilitates the delivery of the fetus and, during intercourse, may facilitate the transport of the sperm through the female reproductive tract. </a:t>
            </a:r>
            <a:r>
              <a:rPr lang="en-US" sz="2400" dirty="0" err="1"/>
              <a:t>Oxytocin</a:t>
            </a:r>
            <a:r>
              <a:rPr lang="en-US" sz="2400" dirty="0"/>
              <a:t> also causes </a:t>
            </a:r>
            <a:r>
              <a:rPr lang="en-US" sz="2400" i="1" dirty="0"/>
              <a:t>contraction of the </a:t>
            </a:r>
            <a:r>
              <a:rPr lang="en-US" sz="2400" i="1" dirty="0" err="1"/>
              <a:t>myoepithelial</a:t>
            </a:r>
            <a:r>
              <a:rPr lang="en-US" sz="2400" i="1" dirty="0"/>
              <a:t> cells </a:t>
            </a:r>
            <a:r>
              <a:rPr lang="en-US" sz="2400" dirty="0"/>
              <a:t>Surrounding the alveoli of the mammary glands. This results in “ </a:t>
            </a:r>
            <a:r>
              <a:rPr lang="en-US" sz="2400" i="1" dirty="0"/>
              <a:t>milk letdown</a:t>
            </a:r>
          </a:p>
          <a:p>
            <a:pPr algn="l" rtl="0">
              <a:buNone/>
            </a:pPr>
            <a:r>
              <a:rPr lang="en-US" sz="2400" dirty="0"/>
              <a:t>” or the expulsion of milk from deep within the gland into the larger ducts from which the milk can be obtained more readily by the suckling infant.</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1841"/>
    </mc:Choice>
    <mc:Fallback xmlns="">
      <p:transition spd="slow" advTm="318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7467600" cy="1143000"/>
          </a:xfrm>
        </p:spPr>
        <p:txBody>
          <a:bodyPr>
            <a:normAutofit fontScale="90000"/>
          </a:bodyPr>
          <a:lstStyle/>
          <a:p>
            <a:r>
              <a:rPr lang="en-US" sz="3200" b="1" dirty="0">
                <a:solidFill>
                  <a:srgbClr val="FF0000"/>
                </a:solidFill>
              </a:rPr>
              <a:t>Hormones of the </a:t>
            </a:r>
            <a:r>
              <a:rPr lang="en-US" sz="3200" b="1" dirty="0" err="1">
                <a:solidFill>
                  <a:srgbClr val="FF0000"/>
                </a:solidFill>
              </a:rPr>
              <a:t>adenohypophysis</a:t>
            </a:r>
            <a:br>
              <a:rPr lang="en-US" sz="3200" b="1" dirty="0">
                <a:solidFill>
                  <a:srgbClr val="FF0000"/>
                </a:solidFill>
              </a:rPr>
            </a:br>
            <a:endParaRPr lang="en-US" sz="2400" b="1" dirty="0">
              <a:solidFill>
                <a:srgbClr val="FF0000"/>
              </a:solidFill>
            </a:endParaRPr>
          </a:p>
        </p:txBody>
      </p:sp>
      <p:sp>
        <p:nvSpPr>
          <p:cNvPr id="3" name="Content Placeholder 2"/>
          <p:cNvSpPr>
            <a:spLocks noGrp="1"/>
          </p:cNvSpPr>
          <p:nvPr>
            <p:ph sz="quarter" idx="1"/>
          </p:nvPr>
        </p:nvSpPr>
        <p:spPr/>
        <p:txBody>
          <a:bodyPr>
            <a:normAutofit/>
          </a:bodyPr>
          <a:lstStyle/>
          <a:p>
            <a:pPr algn="l" rtl="0">
              <a:buNone/>
            </a:pPr>
            <a:r>
              <a:rPr lang="en-US" sz="2800" b="1" u="sng" dirty="0">
                <a:solidFill>
                  <a:srgbClr val="00B050"/>
                </a:solidFill>
              </a:rPr>
              <a:t>1)The </a:t>
            </a:r>
            <a:r>
              <a:rPr lang="en-US" sz="2800" b="1" i="1" u="sng" dirty="0" err="1">
                <a:solidFill>
                  <a:srgbClr val="00B050"/>
                </a:solidFill>
              </a:rPr>
              <a:t>gonadotropins</a:t>
            </a:r>
            <a:r>
              <a:rPr lang="en-US" sz="2800" i="1" dirty="0"/>
              <a:t>, follicle-stimulating hormone (FSH)and luteinizing hormone,(LH)</a:t>
            </a:r>
          </a:p>
          <a:p>
            <a:pPr algn="l" rtl="0">
              <a:buNone/>
            </a:pPr>
            <a:r>
              <a:rPr lang="en-US" sz="2800" dirty="0"/>
              <a:t>exert their effects on the gonads (ovaries in the female and testes in the male).</a:t>
            </a:r>
          </a:p>
          <a:p>
            <a:pPr algn="l" rtl="0">
              <a:buNone/>
            </a:pPr>
            <a:r>
              <a:rPr lang="en-US" sz="2800" dirty="0"/>
              <a:t>Taken together, the </a:t>
            </a:r>
            <a:r>
              <a:rPr lang="en-US" sz="2800" dirty="0" err="1"/>
              <a:t>gonadotropins</a:t>
            </a:r>
            <a:r>
              <a:rPr lang="en-US" sz="2800" dirty="0"/>
              <a:t> stimulate the gonads to:</a:t>
            </a:r>
          </a:p>
          <a:p>
            <a:pPr algn="l" rtl="0">
              <a:buNone/>
            </a:pPr>
            <a:r>
              <a:rPr lang="en-US" sz="2800" dirty="0"/>
              <a:t>• Produce gametes (ova and sperm)</a:t>
            </a:r>
          </a:p>
          <a:p>
            <a:pPr algn="l" rtl="0">
              <a:buNone/>
            </a:pPr>
            <a:r>
              <a:rPr lang="en-US" sz="2800" dirty="0"/>
              <a:t>• Secrete sex hormones (estrogen, progesterone, and testosterone</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50621"/>
    </mc:Choice>
    <mc:Fallback xmlns="">
      <p:transition spd="slow" advTm="506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sz="2800" b="1" i="1" u="sng" dirty="0">
                <a:solidFill>
                  <a:srgbClr val="00B050"/>
                </a:solidFill>
              </a:rPr>
              <a:t>2)Thyroid-stimulating hormone </a:t>
            </a:r>
            <a:r>
              <a:rPr lang="en-US" sz="2800" i="1" dirty="0"/>
              <a:t>(TSH, </a:t>
            </a:r>
            <a:r>
              <a:rPr lang="en-US" sz="2800" i="1" dirty="0" err="1"/>
              <a:t>thyrotropin</a:t>
            </a:r>
            <a:r>
              <a:rPr lang="en-US" sz="2800" i="1" dirty="0"/>
              <a:t>) regulates the growth and </a:t>
            </a:r>
            <a:r>
              <a:rPr lang="en-US" sz="2800" dirty="0"/>
              <a:t>metabolism of the thyroid gland. it stimulates synthesis and release of the thyroid hormones, T3 and T4. The release of TSH from the </a:t>
            </a:r>
            <a:r>
              <a:rPr lang="en-US" sz="2800" dirty="0" err="1"/>
              <a:t>thyrotrope</a:t>
            </a:r>
            <a:r>
              <a:rPr lang="en-US" sz="2800" dirty="0"/>
              <a:t> cells of the </a:t>
            </a:r>
            <a:r>
              <a:rPr lang="en-US" sz="2800" dirty="0" err="1"/>
              <a:t>adenohypophysis</a:t>
            </a:r>
            <a:r>
              <a:rPr lang="en-US" sz="2800" dirty="0"/>
              <a:t> is induced by </a:t>
            </a:r>
            <a:r>
              <a:rPr lang="en-US" sz="2800" i="1" dirty="0" err="1"/>
              <a:t>thyrotropin</a:t>
            </a:r>
            <a:r>
              <a:rPr lang="en-US" sz="2800" i="1" dirty="0"/>
              <a:t>-releasing hormone (TRH)</a:t>
            </a:r>
            <a:endParaRPr lang="en-US" sz="2800"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8339"/>
    </mc:Choice>
    <mc:Fallback xmlns="">
      <p:transition spd="slow" advTm="483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304800"/>
            <a:ext cx="8305800" cy="6169152"/>
          </a:xfrm>
        </p:spPr>
        <p:txBody>
          <a:bodyPr>
            <a:noAutofit/>
          </a:bodyPr>
          <a:lstStyle/>
          <a:p>
            <a:pPr algn="just" rtl="0">
              <a:buNone/>
            </a:pPr>
            <a:r>
              <a:rPr lang="en-US" sz="2800" b="1" i="1" u="sng" dirty="0">
                <a:solidFill>
                  <a:srgbClr val="00B050"/>
                </a:solidFill>
              </a:rPr>
              <a:t>3)</a:t>
            </a:r>
            <a:r>
              <a:rPr lang="en-US" sz="2800" b="1" i="1" u="sng" dirty="0" err="1">
                <a:solidFill>
                  <a:srgbClr val="00B050"/>
                </a:solidFill>
              </a:rPr>
              <a:t>Adrenocorticotropichormone</a:t>
            </a:r>
            <a:r>
              <a:rPr lang="en-US" sz="2800" i="1" dirty="0"/>
              <a:t>(ACTH, </a:t>
            </a:r>
            <a:r>
              <a:rPr lang="en-US" sz="2800" i="1" dirty="0" err="1"/>
              <a:t>adrenocorticotropin</a:t>
            </a:r>
            <a:r>
              <a:rPr lang="en-US" sz="2800" i="1" dirty="0"/>
              <a:t>) stimulates </a:t>
            </a:r>
            <a:r>
              <a:rPr lang="en-US" sz="2800" dirty="0"/>
              <a:t>growth and steroid production in the adrenal cortex. It stimulates secretion of </a:t>
            </a:r>
            <a:r>
              <a:rPr lang="en-US" sz="2800" dirty="0" err="1"/>
              <a:t>cortisol</a:t>
            </a:r>
            <a:r>
              <a:rPr lang="en-US" sz="2800" dirty="0"/>
              <a:t> and other glucocorticoids involved with carbohydrate metabolism. The release of ACTH from the </a:t>
            </a:r>
            <a:r>
              <a:rPr lang="en-US" sz="2800" dirty="0" err="1"/>
              <a:t>adenohypophysis</a:t>
            </a:r>
            <a:r>
              <a:rPr lang="en-US" sz="2800" dirty="0"/>
              <a:t> is influenced by more than one factor. </a:t>
            </a:r>
            <a:r>
              <a:rPr lang="en-US" sz="2800" i="1" dirty="0" err="1"/>
              <a:t>Corticotropin</a:t>
            </a:r>
            <a:r>
              <a:rPr lang="en-US" sz="2800" i="1" dirty="0"/>
              <a:t>-releasing hormone (CRH) </a:t>
            </a:r>
            <a:r>
              <a:rPr lang="en-US" sz="2800" dirty="0"/>
              <a:t>from the hypothalamus stimulates the secretion of ACTH.ACTH secretion follows a </a:t>
            </a:r>
            <a:r>
              <a:rPr lang="en-US" sz="2800" i="1" dirty="0"/>
              <a:t>diurnal pattern, with a peak in the early morning and a </a:t>
            </a:r>
            <a:r>
              <a:rPr lang="en-US" sz="2800" dirty="0"/>
              <a:t>valley in the late afternoon.</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64601"/>
    </mc:Choice>
    <mc:Fallback xmlns="">
      <p:transition spd="slow" advTm="646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l" rtl="0">
              <a:buNone/>
            </a:pPr>
            <a:r>
              <a:rPr lang="en-US" sz="2800" b="1" i="1" u="sng" dirty="0">
                <a:solidFill>
                  <a:srgbClr val="00B050"/>
                </a:solidFill>
              </a:rPr>
              <a:t>5)Growth hormone </a:t>
            </a:r>
            <a:r>
              <a:rPr lang="en-US" sz="2800" i="1" dirty="0"/>
              <a:t>(GH, </a:t>
            </a:r>
            <a:r>
              <a:rPr lang="en-US" sz="2800" i="1" dirty="0" err="1"/>
              <a:t>somatotropin</a:t>
            </a:r>
            <a:r>
              <a:rPr lang="en-US" sz="2800" i="1" dirty="0"/>
              <a:t>) is one of the few hormones that exerts </a:t>
            </a:r>
            <a:r>
              <a:rPr lang="en-US" sz="2800" dirty="0"/>
              <a:t>its effects on organs and tissues throughout the body. This hormone is essential for normal growth and development of the skeleton as well as visceral, or soft, tissues from birth until young adulthood.</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7507"/>
    </mc:Choice>
    <mc:Fallback xmlns="">
      <p:transition spd="slow" advTm="275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20000"/>
          </a:bodyPr>
          <a:lstStyle/>
          <a:p>
            <a:pPr algn="l" rtl="0">
              <a:buNone/>
            </a:pPr>
            <a:r>
              <a:rPr lang="en-US" dirty="0"/>
              <a:t>Growth hormone also has many metabolic actions in the body:</a:t>
            </a:r>
          </a:p>
          <a:p>
            <a:pPr algn="l" rtl="0">
              <a:buNone/>
            </a:pPr>
            <a:r>
              <a:rPr lang="en-US" dirty="0">
                <a:solidFill>
                  <a:srgbClr val="FF0000"/>
                </a:solidFill>
              </a:rPr>
              <a:t> Protein metabolism</a:t>
            </a:r>
          </a:p>
          <a:p>
            <a:pPr algn="l" rtl="0">
              <a:buNone/>
            </a:pPr>
            <a:r>
              <a:rPr lang="en-US" dirty="0"/>
              <a:t>• Increase in tissue amino acid uptake</a:t>
            </a:r>
          </a:p>
          <a:p>
            <a:pPr algn="l" rtl="0">
              <a:buNone/>
            </a:pPr>
            <a:r>
              <a:rPr lang="en-US" dirty="0"/>
              <a:t>• Stimulation of protein synthesis</a:t>
            </a:r>
          </a:p>
          <a:p>
            <a:pPr algn="l" rtl="0">
              <a:buNone/>
            </a:pPr>
            <a:r>
              <a:rPr lang="en-US" dirty="0">
                <a:solidFill>
                  <a:srgbClr val="FF0000"/>
                </a:solidFill>
              </a:rPr>
              <a:t>Lipid metabolism</a:t>
            </a:r>
          </a:p>
          <a:p>
            <a:pPr algn="l" rtl="0">
              <a:buNone/>
            </a:pPr>
            <a:r>
              <a:rPr lang="en-US" dirty="0"/>
              <a:t>• Increase in blood fatty acids</a:t>
            </a:r>
          </a:p>
          <a:p>
            <a:pPr algn="l" rtl="0">
              <a:buNone/>
            </a:pPr>
            <a:r>
              <a:rPr lang="en-US" dirty="0"/>
              <a:t>• Stimulation of </a:t>
            </a:r>
            <a:r>
              <a:rPr lang="en-US" dirty="0" err="1"/>
              <a:t>lipolysis</a:t>
            </a:r>
            <a:endParaRPr lang="en-US" dirty="0"/>
          </a:p>
          <a:p>
            <a:pPr algn="l" rtl="0">
              <a:buNone/>
            </a:pPr>
            <a:r>
              <a:rPr lang="en-US" dirty="0"/>
              <a:t>• Inhibition of </a:t>
            </a:r>
            <a:r>
              <a:rPr lang="en-US" dirty="0" err="1"/>
              <a:t>lipogenesis</a:t>
            </a:r>
            <a:endParaRPr lang="en-US" dirty="0"/>
          </a:p>
          <a:p>
            <a:pPr algn="l" rtl="0">
              <a:buNone/>
            </a:pPr>
            <a:r>
              <a:rPr lang="en-US" dirty="0">
                <a:solidFill>
                  <a:srgbClr val="FF0000"/>
                </a:solidFill>
              </a:rPr>
              <a:t> Carbohydrate metabolism</a:t>
            </a:r>
          </a:p>
          <a:p>
            <a:pPr algn="l" rtl="0">
              <a:buNone/>
            </a:pPr>
            <a:r>
              <a:rPr lang="en-US" dirty="0"/>
              <a:t>• Increase in blood glucose</a:t>
            </a:r>
          </a:p>
          <a:p>
            <a:pPr algn="l" rtl="0">
              <a:buNone/>
            </a:pPr>
            <a:r>
              <a:rPr lang="en-US" dirty="0"/>
              <a:t>• Decrease in glucose uptake by muscle</a:t>
            </a:r>
          </a:p>
          <a:p>
            <a:pPr algn="l" rtl="0">
              <a:buNone/>
            </a:pPr>
            <a:r>
              <a:rPr lang="en-US" dirty="0"/>
              <a:t>• Increase in the hepatic output of glucose (</a:t>
            </a:r>
            <a:r>
              <a:rPr lang="en-US" dirty="0" err="1"/>
              <a:t>glycogenolysis</a:t>
            </a:r>
            <a:r>
              <a:rPr lang="en-US" dirty="0"/>
              <a:t>)</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54971"/>
    </mc:Choice>
    <mc:Fallback xmlns="">
      <p:transition spd="slow" advTm="549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sz="2800" dirty="0"/>
              <a:t>The net effects of these actions include enhanced growth due to protein synthesis; enhanced availability of fatty acids for use by skeletal muscle as an energy source; and glucose sparing for the brain, which can use only this nutrient molecule as a source of energy</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661"/>
    </mc:Choice>
    <mc:Fallback xmlns="">
      <p:transition spd="slow" advTm="206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sz="quarter" idx="1"/>
          </p:nvPr>
        </p:nvPicPr>
        <p:blipFill>
          <a:blip r:embed="rId4"/>
          <a:srcRect/>
          <a:stretch>
            <a:fillRect/>
          </a:stretch>
        </p:blipFill>
        <p:spPr bwMode="auto">
          <a:xfrm>
            <a:off x="533400" y="533400"/>
            <a:ext cx="8305800" cy="57150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0456"/>
    </mc:Choice>
    <mc:Fallback xmlns="">
      <p:transition spd="slow" advTm="104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sz="2800" dirty="0"/>
              <a:t>The release of GH from the </a:t>
            </a:r>
            <a:r>
              <a:rPr lang="en-US" sz="2800" dirty="0" err="1"/>
              <a:t>adenohypophysis</a:t>
            </a:r>
            <a:r>
              <a:rPr lang="en-US" sz="2800" dirty="0"/>
              <a:t> is regulated by two hypothalamic hormones: </a:t>
            </a:r>
            <a:r>
              <a:rPr lang="en-US" sz="2800" i="1" dirty="0"/>
              <a:t>growth hormone-releasing hormone (GHRH) and growth</a:t>
            </a:r>
          </a:p>
          <a:p>
            <a:pPr algn="just" rtl="0">
              <a:buNone/>
            </a:pPr>
            <a:r>
              <a:rPr lang="en-US" sz="2800" i="1" dirty="0"/>
              <a:t>hormone-inhibiting hormone (GHIH, </a:t>
            </a:r>
            <a:r>
              <a:rPr lang="en-US" sz="2800" i="1" dirty="0" err="1"/>
              <a:t>somatostatin</a:t>
            </a:r>
            <a:r>
              <a:rPr lang="en-US" sz="2800" i="1" dirty="0"/>
              <a:t>). Any factor or condition that </a:t>
            </a:r>
            <a:r>
              <a:rPr lang="en-US" sz="2800" dirty="0"/>
              <a:t>enhances the secretion of GH could do so by stimulating or inhibiting GHRH release or by inhibiting GHIH release</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2148"/>
    </mc:Choice>
    <mc:Fallback xmlns="">
      <p:transition spd="slow" advTm="421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304800"/>
            <a:ext cx="8229600" cy="6169152"/>
          </a:xfrm>
        </p:spPr>
        <p:txBody>
          <a:bodyPr>
            <a:noAutofit/>
          </a:bodyPr>
          <a:lstStyle/>
          <a:p>
            <a:pPr algn="just" rtl="0">
              <a:buNone/>
            </a:pPr>
            <a:r>
              <a:rPr lang="en-US" sz="2800" dirty="0"/>
              <a:t>The secretion of GH follows a diurnal rhythm with GH levels low and constant throughout the day and with a marked burst of GH secretion approximately one hour following the onset of sleep (deep or stage III and IV sleep). Other factors that stimulate GH</a:t>
            </a:r>
          </a:p>
          <a:p>
            <a:pPr algn="just" rtl="0">
              <a:buNone/>
            </a:pPr>
            <a:r>
              <a:rPr lang="en-US" sz="2800" dirty="0"/>
              <a:t>    secretion include exercise, stress, hypoglycemia, and increased serum amino acids, particularly </a:t>
            </a:r>
            <a:r>
              <a:rPr lang="en-US" sz="2400" dirty="0" err="1"/>
              <a:t>arginine</a:t>
            </a:r>
            <a:r>
              <a:rPr lang="en-US" sz="2800" dirty="0"/>
              <a:t> and </a:t>
            </a:r>
            <a:r>
              <a:rPr lang="en-US" sz="2800" dirty="0" err="1"/>
              <a:t>leucine</a:t>
            </a:r>
            <a:r>
              <a:rPr lang="en-US" sz="2800" dirty="0"/>
              <a:t>. Factors that inhibit GH secretion include hyperglycemia and aging.</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4190"/>
    </mc:Choice>
    <mc:Fallback xmlns="">
      <p:transition spd="slow" advTm="441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266" name="Picture 2"/>
          <p:cNvPicPr>
            <a:picLocks noGrp="1" noChangeAspect="1" noChangeArrowheads="1"/>
          </p:cNvPicPr>
          <p:nvPr>
            <p:ph sz="quarter" idx="1"/>
          </p:nvPr>
        </p:nvPicPr>
        <p:blipFill>
          <a:blip r:embed="rId4"/>
          <a:srcRect/>
          <a:stretch>
            <a:fillRect/>
          </a:stretch>
        </p:blipFill>
        <p:spPr bwMode="auto">
          <a:xfrm>
            <a:off x="228600" y="228600"/>
            <a:ext cx="8915399" cy="69342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8421"/>
    </mc:Choice>
    <mc:Fallback xmlns="">
      <p:transition spd="slow" advTm="484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sz="quarter" idx="1"/>
          </p:nvPr>
        </p:nvPicPr>
        <p:blipFill>
          <a:blip r:embed="rId4"/>
          <a:srcRect/>
          <a:stretch>
            <a:fillRect/>
          </a:stretch>
        </p:blipFill>
        <p:spPr bwMode="auto">
          <a:xfrm>
            <a:off x="457200" y="381000"/>
            <a:ext cx="8382000" cy="55626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3950"/>
    </mc:Choice>
    <mc:Fallback xmlns="">
      <p:transition spd="slow" advTm="139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Autofit/>
          </a:bodyPr>
          <a:lstStyle/>
          <a:p>
            <a:pPr algn="just" rtl="0">
              <a:buNone/>
            </a:pPr>
            <a:r>
              <a:rPr lang="en-US" b="1" dirty="0">
                <a:solidFill>
                  <a:srgbClr val="FF0000"/>
                </a:solidFill>
              </a:rPr>
              <a:t>The </a:t>
            </a:r>
            <a:r>
              <a:rPr lang="en-US" b="1" dirty="0" err="1">
                <a:solidFill>
                  <a:srgbClr val="FF0000"/>
                </a:solidFill>
              </a:rPr>
              <a:t>neurohypophysis</a:t>
            </a:r>
            <a:r>
              <a:rPr lang="en-US" b="1" dirty="0">
                <a:solidFill>
                  <a:srgbClr val="FF0000"/>
                </a:solidFill>
              </a:rPr>
              <a:t> </a:t>
            </a:r>
            <a:r>
              <a:rPr lang="en-US" dirty="0"/>
              <a:t>is derived </a:t>
            </a:r>
            <a:r>
              <a:rPr lang="en-US" dirty="0" err="1"/>
              <a:t>embryonically</a:t>
            </a:r>
            <a:r>
              <a:rPr lang="en-US" dirty="0"/>
              <a:t> from nervous tissue. It is essentially an outgrowth of the hypothalamus produce primarily </a:t>
            </a:r>
            <a:r>
              <a:rPr lang="en-US" dirty="0" err="1"/>
              <a:t>antidiuretic</a:t>
            </a:r>
            <a:r>
              <a:rPr lang="en-US" dirty="0"/>
              <a:t> hormone (ADH) and </a:t>
            </a:r>
            <a:r>
              <a:rPr lang="en-US" dirty="0" err="1"/>
              <a:t>oxytocin</a:t>
            </a:r>
            <a:r>
              <a:rPr lang="en-US" dirty="0"/>
              <a:t>. These hormones are then transported down the axons to the </a:t>
            </a:r>
            <a:r>
              <a:rPr lang="en-US" dirty="0" err="1"/>
              <a:t>neurohypophysis</a:t>
            </a:r>
            <a:r>
              <a:rPr lang="en-US" dirty="0"/>
              <a:t> and stored. Much like neurotransmitters, the hormones are released in response to the arrival of action potentials at the neuron terminal.</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8732"/>
    </mc:Choice>
    <mc:Fallback xmlns="">
      <p:transition spd="slow" advTm="487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sz="quarter" idx="1"/>
          </p:nvPr>
        </p:nvPicPr>
        <p:blipFill>
          <a:blip r:embed="rId4"/>
          <a:srcRect/>
          <a:stretch>
            <a:fillRect/>
          </a:stretch>
        </p:blipFill>
        <p:spPr bwMode="auto">
          <a:xfrm>
            <a:off x="304800" y="304800"/>
            <a:ext cx="8839200" cy="62484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5446"/>
    </mc:Choice>
    <mc:Fallback xmlns="">
      <p:transition spd="slow" advTm="254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b="1" dirty="0">
                <a:solidFill>
                  <a:srgbClr val="FF0000"/>
                </a:solidFill>
              </a:rPr>
              <a:t>The </a:t>
            </a:r>
            <a:r>
              <a:rPr lang="en-US" b="1" dirty="0" err="1">
                <a:solidFill>
                  <a:srgbClr val="FF0000"/>
                </a:solidFill>
              </a:rPr>
              <a:t>adenohypophysis</a:t>
            </a:r>
            <a:endParaRPr lang="en-US" b="1" dirty="0">
              <a:solidFill>
                <a:srgbClr val="FF0000"/>
              </a:solidFill>
            </a:endParaRPr>
          </a:p>
          <a:p>
            <a:pPr algn="just" rtl="0">
              <a:buNone/>
            </a:pPr>
            <a:r>
              <a:rPr lang="en-US" dirty="0"/>
              <a:t>   Unlike the </a:t>
            </a:r>
            <a:r>
              <a:rPr lang="en-US" dirty="0" err="1"/>
              <a:t>neurohypophysis</a:t>
            </a:r>
            <a:r>
              <a:rPr lang="en-US" dirty="0"/>
              <a:t>, which releases</a:t>
            </a:r>
          </a:p>
          <a:p>
            <a:pPr algn="just" rtl="0">
              <a:buNone/>
            </a:pPr>
            <a:r>
              <a:rPr lang="en-US" dirty="0"/>
              <a:t>    hormones originally synthesized in the hypothalamus, the </a:t>
            </a:r>
            <a:r>
              <a:rPr lang="en-US" dirty="0" err="1"/>
              <a:t>adenohypophysis</a:t>
            </a:r>
            <a:r>
              <a:rPr lang="en-US" dirty="0"/>
              <a:t> synthesizes its own hormones in specialized groups of cells. Similar to </a:t>
            </a:r>
            <a:r>
              <a:rPr lang="en-US" dirty="0" err="1"/>
              <a:t>neurohypophysis</a:t>
            </a:r>
            <a:r>
              <a:rPr lang="en-US" dirty="0"/>
              <a:t>, however, the release of these hormones into the blood is regulated by the hypothalamus.</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6453"/>
    </mc:Choice>
    <mc:Fallback xmlns="">
      <p:transition spd="slow" advTm="264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p:cNvPicPr>
            <a:picLocks noGrp="1" noChangeAspect="1" noChangeArrowheads="1"/>
          </p:cNvPicPr>
          <p:nvPr>
            <p:ph sz="quarter" idx="1"/>
          </p:nvPr>
        </p:nvPicPr>
        <p:blipFill>
          <a:blip r:embed="rId4"/>
          <a:srcRect/>
          <a:stretch>
            <a:fillRect/>
          </a:stretch>
        </p:blipFill>
        <p:spPr bwMode="auto">
          <a:xfrm>
            <a:off x="533400" y="457200"/>
            <a:ext cx="8382000" cy="60960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9547"/>
    </mc:Choice>
    <mc:Fallback xmlns="">
      <p:transition spd="slow" advTm="195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sz="quarter" idx="1"/>
          </p:nvPr>
        </p:nvPicPr>
        <p:blipFill>
          <a:blip r:embed="rId4"/>
          <a:srcRect/>
          <a:stretch>
            <a:fillRect/>
          </a:stretch>
        </p:blipFill>
        <p:spPr bwMode="auto">
          <a:xfrm>
            <a:off x="457200" y="0"/>
            <a:ext cx="8229600" cy="62484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1543"/>
    </mc:Choice>
    <mc:Fallback xmlns="">
      <p:transition spd="slow" advTm="415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3974</TotalTime>
  <Words>1424</Words>
  <Application>Microsoft Office PowerPoint</Application>
  <PresentationFormat>عرض على الشاشة (4:3)</PresentationFormat>
  <Paragraphs>73</Paragraphs>
  <Slides>32</Slides>
  <Notes>0</Notes>
  <HiddenSlides>0</HiddenSlides>
  <MMClips>32</MMClips>
  <ScaleCrop>false</ScaleCrop>
  <HeadingPairs>
    <vt:vector size="4" baseType="variant">
      <vt:variant>
        <vt:lpstr>نسق</vt:lpstr>
      </vt:variant>
      <vt:variant>
        <vt:i4>1</vt:i4>
      </vt:variant>
      <vt:variant>
        <vt:lpstr>عناوين الشرائح</vt:lpstr>
      </vt:variant>
      <vt:variant>
        <vt:i4>32</vt:i4>
      </vt:variant>
    </vt:vector>
  </HeadingPairs>
  <TitlesOfParts>
    <vt:vector size="33" baseType="lpstr">
      <vt:lpstr>Oriel</vt:lpstr>
      <vt:lpstr>Pituitary gland</vt:lpstr>
      <vt:lpstr>Pituitary gland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Negative feedback control of hormone release </vt:lpstr>
      <vt:lpstr>عرض تقديمي في PowerPoint</vt:lpstr>
      <vt:lpstr>عرض تقديمي في PowerPoint</vt:lpstr>
      <vt:lpstr>Hormones of the neurohypophysis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Hormones of the adenohypophysis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Ebtihal kamal</cp:lastModifiedBy>
  <cp:revision>72</cp:revision>
  <dcterms:created xsi:type="dcterms:W3CDTF">2018-04-25T17:45:48Z</dcterms:created>
  <dcterms:modified xsi:type="dcterms:W3CDTF">2020-08-04T00:59:33Z</dcterms:modified>
</cp:coreProperties>
</file>